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7"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ED3FF"/>
    <a:srgbClr val="005690"/>
    <a:srgbClr val="1B82B7"/>
    <a:srgbClr val="FFFFFF"/>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9" autoAdjust="0"/>
    <p:restoredTop sz="94660"/>
  </p:normalViewPr>
  <p:slideViewPr>
    <p:cSldViewPr snapToGrid="0">
      <p:cViewPr varScale="1">
        <p:scale>
          <a:sx n="72" d="100"/>
          <a:sy n="72" d="100"/>
        </p:scale>
        <p:origin x="60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8/17/2024</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8/17/2024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1" eaLnBrk="1" latinLnBrk="0" hangingPunct="1">
        <a:spcBef>
          <a:spcPct val="0"/>
        </a:spcBef>
        <a:buNone/>
        <a:defRPr sz="36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DBD7C-4843-6381-D0F8-FB1CAE79F6C1}"/>
              </a:ext>
            </a:extLst>
          </p:cNvPr>
          <p:cNvSpPr>
            <a:spLocks noGrp="1"/>
          </p:cNvSpPr>
          <p:nvPr>
            <p:ph type="ctrTitle"/>
          </p:nvPr>
        </p:nvSpPr>
        <p:spPr>
          <a:xfrm>
            <a:off x="2049327" y="1671930"/>
            <a:ext cx="7766936" cy="1646302"/>
          </a:xfrm>
        </p:spPr>
        <p:txBody>
          <a:bodyPr/>
          <a:lstStyle/>
          <a:p>
            <a:pPr algn="ctr"/>
            <a:r>
              <a:rPr lang="fa-IR" sz="7200" dirty="0">
                <a:cs typeface="B Nazanin" panose="00000400000000000000" pitchFamily="2" charset="-78"/>
              </a:rPr>
              <a:t>بسم الله الرحمن الرحیم </a:t>
            </a:r>
          </a:p>
        </p:txBody>
      </p:sp>
      <p:sp>
        <p:nvSpPr>
          <p:cNvPr id="3" name="Subtitle 2">
            <a:extLst>
              <a:ext uri="{FF2B5EF4-FFF2-40B4-BE49-F238E27FC236}">
                <a16:creationId xmlns:a16="http://schemas.microsoft.com/office/drawing/2014/main" id="{0DC41C42-1D88-1928-8621-7A4845AA6EF2}"/>
              </a:ext>
            </a:extLst>
          </p:cNvPr>
          <p:cNvSpPr>
            <a:spLocks noGrp="1"/>
          </p:cNvSpPr>
          <p:nvPr>
            <p:ph type="subTitle" idx="1"/>
          </p:nvPr>
        </p:nvSpPr>
        <p:spPr>
          <a:xfrm>
            <a:off x="2953174" y="3539768"/>
            <a:ext cx="5959242" cy="1096899"/>
          </a:xfrm>
        </p:spPr>
        <p:txBody>
          <a:bodyPr>
            <a:normAutofit/>
          </a:bodyPr>
          <a:lstStyle/>
          <a:p>
            <a:pPr algn="ctr"/>
            <a:r>
              <a:rPr lang="fa-IR" sz="1600" dirty="0"/>
              <a:t>فایل آموزشی نحوه تکمیل فرم موافقت نامه عملکرد و تایید فرم های ارزشیابی </a:t>
            </a:r>
          </a:p>
        </p:txBody>
      </p:sp>
    </p:spTree>
    <p:extLst>
      <p:ext uri="{BB962C8B-B14F-4D97-AF65-F5344CB8AC3E}">
        <p14:creationId xmlns:p14="http://schemas.microsoft.com/office/powerpoint/2010/main" val="1105567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790C445-F87F-4E63-733A-0E3F5F85B854}"/>
              </a:ext>
            </a:extLst>
          </p:cNvPr>
          <p:cNvSpPr txBox="1"/>
          <p:nvPr/>
        </p:nvSpPr>
        <p:spPr>
          <a:xfrm>
            <a:off x="677183" y="150813"/>
            <a:ext cx="8771860" cy="6273209"/>
          </a:xfrm>
          <a:prstGeom prst="rect">
            <a:avLst/>
          </a:prstGeom>
          <a:noFill/>
        </p:spPr>
        <p:txBody>
          <a:bodyPr wrap="square" rtlCol="1">
            <a:spAutoFit/>
          </a:bodyPr>
          <a:lstStyle/>
          <a:p>
            <a:endParaRPr lang="fa-I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1322" b="2112"/>
          <a:stretch/>
        </p:blipFill>
        <p:spPr>
          <a:xfrm>
            <a:off x="1250731" y="239720"/>
            <a:ext cx="2922684" cy="3308976"/>
          </a:xfrm>
          <a:prstGeom prst="rect">
            <a:avLst/>
          </a:prstGeom>
        </p:spPr>
      </p:pic>
      <p:sp>
        <p:nvSpPr>
          <p:cNvPr id="4" name="TextBox 3"/>
          <p:cNvSpPr txBox="1"/>
          <p:nvPr/>
        </p:nvSpPr>
        <p:spPr>
          <a:xfrm>
            <a:off x="5476255" y="1326669"/>
            <a:ext cx="3972910" cy="584775"/>
          </a:xfrm>
          <a:prstGeom prst="rect">
            <a:avLst/>
          </a:prstGeom>
          <a:noFill/>
        </p:spPr>
        <p:txBody>
          <a:bodyPr wrap="square" rtlCol="1">
            <a:spAutoFit/>
          </a:bodyPr>
          <a:lstStyle/>
          <a:p>
            <a:pPr algn="ctr" rtl="1"/>
            <a:r>
              <a:rPr lang="fa-IR" sz="1600" b="1" dirty="0">
                <a:cs typeface="B Nazanin" panose="00000400000000000000" pitchFamily="2" charset="-78"/>
              </a:rPr>
              <a:t>ابتدا وارد سایت واحد مورد نظر  میشوییم </a:t>
            </a:r>
          </a:p>
          <a:p>
            <a:pPr algn="ctr" rtl="1"/>
            <a:r>
              <a:rPr lang="fa-IR" sz="1600" b="1" dirty="0">
                <a:cs typeface="B Nazanin" panose="00000400000000000000" pitchFamily="2" charset="-78"/>
              </a:rPr>
              <a:t>برای ورود کد ملی و رمز تعیین شده را وارد میکنیم </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1739" y="4256849"/>
            <a:ext cx="5528442" cy="1394250"/>
          </a:xfrm>
          <a:prstGeom prst="rect">
            <a:avLst/>
          </a:prstGeom>
        </p:spPr>
      </p:pic>
      <p:sp>
        <p:nvSpPr>
          <p:cNvPr id="6" name="Rectangle 5"/>
          <p:cNvSpPr/>
          <p:nvPr/>
        </p:nvSpPr>
        <p:spPr>
          <a:xfrm>
            <a:off x="4424855" y="4256849"/>
            <a:ext cx="1177159" cy="1208530"/>
          </a:xfrm>
          <a:prstGeom prst="rect">
            <a:avLst/>
          </a:prstGeom>
          <a:noFill/>
          <a:ln w="76200">
            <a:solidFill>
              <a:schemeClr val="tx1">
                <a:lumMod val="95000"/>
                <a:lumOff val="5000"/>
              </a:schemeClr>
            </a:solidFill>
          </a:ln>
        </p:spPr>
        <p:style>
          <a:lnRef idx="2">
            <a:schemeClr val="accent1"/>
          </a:lnRef>
          <a:fillRef idx="1">
            <a:schemeClr val="lt1"/>
          </a:fillRef>
          <a:effectRef idx="0">
            <a:schemeClr val="accent1"/>
          </a:effectRef>
          <a:fontRef idx="minor">
            <a:schemeClr val="dk1"/>
          </a:fontRef>
        </p:style>
        <p:txBody>
          <a:bodyPr rtlCol="1" anchor="ctr"/>
          <a:lstStyle/>
          <a:p>
            <a:pPr algn="ctr"/>
            <a:endParaRPr lang="fa-IR"/>
          </a:p>
        </p:txBody>
      </p:sp>
      <p:sp>
        <p:nvSpPr>
          <p:cNvPr id="7" name="TextBox 6"/>
          <p:cNvSpPr txBox="1"/>
          <p:nvPr/>
        </p:nvSpPr>
        <p:spPr>
          <a:xfrm>
            <a:off x="5623157" y="4615420"/>
            <a:ext cx="3972910" cy="584775"/>
          </a:xfrm>
          <a:prstGeom prst="rect">
            <a:avLst/>
          </a:prstGeom>
          <a:noFill/>
        </p:spPr>
        <p:txBody>
          <a:bodyPr wrap="square" rtlCol="1">
            <a:spAutoFit/>
          </a:bodyPr>
          <a:lstStyle/>
          <a:p>
            <a:pPr algn="ctr" rtl="1"/>
            <a:r>
              <a:rPr lang="fa-IR" sz="1600" b="1" dirty="0">
                <a:cs typeface="B Nazanin" panose="00000400000000000000" pitchFamily="2" charset="-78"/>
              </a:rPr>
              <a:t>در مرحله بعدی بر روی گزینه </a:t>
            </a:r>
            <a:r>
              <a:rPr lang="fa-IR" sz="1600" b="1" u="sng" dirty="0">
                <a:cs typeface="B Nazanin" panose="00000400000000000000" pitchFamily="2" charset="-78"/>
              </a:rPr>
              <a:t>ارزیابی عملکرد کارکنان</a:t>
            </a:r>
            <a:endParaRPr lang="fa-IR" sz="1600" b="1" dirty="0">
              <a:cs typeface="B Nazanin" panose="00000400000000000000" pitchFamily="2" charset="-78"/>
            </a:endParaRPr>
          </a:p>
          <a:p>
            <a:pPr algn="ctr" rtl="1"/>
            <a:r>
              <a:rPr lang="fa-IR" sz="1600" b="1" dirty="0">
                <a:cs typeface="B Nazanin" panose="00000400000000000000" pitchFamily="2" charset="-78"/>
              </a:rPr>
              <a:t>کلیک کنید </a:t>
            </a:r>
          </a:p>
        </p:txBody>
      </p:sp>
      <p:sp>
        <p:nvSpPr>
          <p:cNvPr id="8" name="TextBox 7"/>
          <p:cNvSpPr txBox="1"/>
          <p:nvPr/>
        </p:nvSpPr>
        <p:spPr>
          <a:xfrm>
            <a:off x="7042296" y="403339"/>
            <a:ext cx="840828" cy="923330"/>
          </a:xfrm>
          <a:prstGeom prst="rect">
            <a:avLst/>
          </a:prstGeom>
          <a:noFill/>
        </p:spPr>
        <p:txBody>
          <a:bodyPr wrap="square" rtlCol="1">
            <a:spAutoFit/>
          </a:bodyPr>
          <a:lstStyle/>
          <a:p>
            <a:pPr algn="ctr"/>
            <a:r>
              <a:rPr lang="en-US"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1</a:t>
            </a:r>
            <a:endParaRPr lang="fa-IR"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0" name="TextBox 9"/>
          <p:cNvSpPr txBox="1"/>
          <p:nvPr/>
        </p:nvSpPr>
        <p:spPr>
          <a:xfrm>
            <a:off x="7042296" y="3600171"/>
            <a:ext cx="840828" cy="923330"/>
          </a:xfrm>
          <a:prstGeom prst="rect">
            <a:avLst/>
          </a:prstGeom>
          <a:noFill/>
        </p:spPr>
        <p:txBody>
          <a:bodyPr wrap="square" rtlCol="1">
            <a:spAutoFit/>
          </a:bodyPr>
          <a:lstStyle/>
          <a:p>
            <a:pPr algn="ctr"/>
            <a:r>
              <a:rPr lang="en-US"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2</a:t>
            </a:r>
            <a:endParaRPr lang="fa-IR"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Tree>
    <p:extLst>
      <p:ext uri="{BB962C8B-B14F-4D97-AF65-F5344CB8AC3E}">
        <p14:creationId xmlns:p14="http://schemas.microsoft.com/office/powerpoint/2010/main" val="1646417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p:cNvGrpSpPr/>
          <p:nvPr/>
        </p:nvGrpSpPr>
        <p:grpSpPr>
          <a:xfrm>
            <a:off x="541421" y="216568"/>
            <a:ext cx="10960768" cy="5502301"/>
            <a:chOff x="248194" y="129539"/>
            <a:chExt cx="8347166" cy="5239295"/>
          </a:xfrm>
        </p:grpSpPr>
        <p:grpSp>
          <p:nvGrpSpPr>
            <p:cNvPr id="14" name="Group 13"/>
            <p:cNvGrpSpPr/>
            <p:nvPr/>
          </p:nvGrpSpPr>
          <p:grpSpPr>
            <a:xfrm>
              <a:off x="248194" y="129539"/>
              <a:ext cx="8347166" cy="5239295"/>
              <a:chOff x="557048" y="1125846"/>
              <a:chExt cx="8334703" cy="4410422"/>
            </a:xfrm>
          </p:grpSpPr>
          <p:grpSp>
            <p:nvGrpSpPr>
              <p:cNvPr id="4" name="Group 3"/>
              <p:cNvGrpSpPr/>
              <p:nvPr/>
            </p:nvGrpSpPr>
            <p:grpSpPr>
              <a:xfrm>
                <a:off x="557048" y="1125846"/>
                <a:ext cx="8334703" cy="4410422"/>
                <a:chOff x="557048" y="1125846"/>
                <a:chExt cx="8334703" cy="4410422"/>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7048" y="1125846"/>
                  <a:ext cx="8334703" cy="4410422"/>
                </a:xfrm>
                <a:prstGeom prst="rect">
                  <a:avLst/>
                </a:prstGeom>
              </p:spPr>
            </p:pic>
            <p:sp>
              <p:nvSpPr>
                <p:cNvPr id="3" name="Rectangle 2"/>
                <p:cNvSpPr/>
                <p:nvPr/>
              </p:nvSpPr>
              <p:spPr>
                <a:xfrm>
                  <a:off x="7923614" y="1195480"/>
                  <a:ext cx="736910" cy="149844"/>
                </a:xfrm>
                <a:prstGeom prst="rect">
                  <a:avLst/>
                </a:prstGeom>
                <a:solidFill>
                  <a:srgbClr val="1B82B7"/>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5" name="Rectangle 4"/>
              <p:cNvSpPr/>
              <p:nvPr/>
            </p:nvSpPr>
            <p:spPr>
              <a:xfrm>
                <a:off x="7059026" y="2444330"/>
                <a:ext cx="747175" cy="92507"/>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6" name="Picture 5"/>
              <p:cNvPicPr>
                <a:picLocks noChangeAspect="1"/>
              </p:cNvPicPr>
              <p:nvPr/>
            </p:nvPicPr>
            <p:blipFill>
              <a:blip r:embed="rId3"/>
              <a:stretch>
                <a:fillRect/>
              </a:stretch>
            </p:blipFill>
            <p:spPr>
              <a:xfrm>
                <a:off x="7059026" y="2792652"/>
                <a:ext cx="749873" cy="91448"/>
              </a:xfrm>
              <a:prstGeom prst="rect">
                <a:avLst/>
              </a:prstGeom>
            </p:spPr>
          </p:pic>
          <p:pic>
            <p:nvPicPr>
              <p:cNvPr id="7" name="Picture 6"/>
              <p:cNvPicPr>
                <a:picLocks noChangeAspect="1"/>
              </p:cNvPicPr>
              <p:nvPr/>
            </p:nvPicPr>
            <p:blipFill>
              <a:blip r:embed="rId3"/>
              <a:stretch>
                <a:fillRect/>
              </a:stretch>
            </p:blipFill>
            <p:spPr>
              <a:xfrm>
                <a:off x="7059026" y="2619020"/>
                <a:ext cx="749873" cy="91448"/>
              </a:xfrm>
              <a:prstGeom prst="rect">
                <a:avLst/>
              </a:prstGeom>
            </p:spPr>
          </p:pic>
          <p:pic>
            <p:nvPicPr>
              <p:cNvPr id="8" name="Picture 7"/>
              <p:cNvPicPr>
                <a:picLocks noChangeAspect="1"/>
              </p:cNvPicPr>
              <p:nvPr/>
            </p:nvPicPr>
            <p:blipFill>
              <a:blip r:embed="rId3"/>
              <a:stretch>
                <a:fillRect/>
              </a:stretch>
            </p:blipFill>
            <p:spPr>
              <a:xfrm>
                <a:off x="7059026" y="2966284"/>
                <a:ext cx="749873" cy="91448"/>
              </a:xfrm>
              <a:prstGeom prst="rect">
                <a:avLst/>
              </a:prstGeom>
            </p:spPr>
          </p:pic>
          <p:pic>
            <p:nvPicPr>
              <p:cNvPr id="9" name="Picture 8"/>
              <p:cNvPicPr>
                <a:picLocks noChangeAspect="1"/>
              </p:cNvPicPr>
              <p:nvPr/>
            </p:nvPicPr>
            <p:blipFill>
              <a:blip r:embed="rId3"/>
              <a:stretch>
                <a:fillRect/>
              </a:stretch>
            </p:blipFill>
            <p:spPr>
              <a:xfrm>
                <a:off x="6347430" y="3707412"/>
                <a:ext cx="1458771" cy="114417"/>
              </a:xfrm>
              <a:prstGeom prst="rect">
                <a:avLst/>
              </a:prstGeom>
            </p:spPr>
          </p:pic>
          <p:pic>
            <p:nvPicPr>
              <p:cNvPr id="10" name="Picture 9"/>
              <p:cNvPicPr>
                <a:picLocks noChangeAspect="1"/>
              </p:cNvPicPr>
              <p:nvPr/>
            </p:nvPicPr>
            <p:blipFill>
              <a:blip r:embed="rId3"/>
              <a:stretch>
                <a:fillRect/>
              </a:stretch>
            </p:blipFill>
            <p:spPr>
              <a:xfrm>
                <a:off x="7056328" y="3140793"/>
                <a:ext cx="749873" cy="91448"/>
              </a:xfrm>
              <a:prstGeom prst="rect">
                <a:avLst/>
              </a:prstGeom>
            </p:spPr>
          </p:pic>
          <p:pic>
            <p:nvPicPr>
              <p:cNvPr id="11" name="Picture 10"/>
              <p:cNvPicPr>
                <a:picLocks noChangeAspect="1"/>
              </p:cNvPicPr>
              <p:nvPr/>
            </p:nvPicPr>
            <p:blipFill>
              <a:blip r:embed="rId3"/>
              <a:stretch>
                <a:fillRect/>
              </a:stretch>
            </p:blipFill>
            <p:spPr>
              <a:xfrm>
                <a:off x="7056327" y="4077644"/>
                <a:ext cx="749873" cy="91448"/>
              </a:xfrm>
              <a:prstGeom prst="rect">
                <a:avLst/>
              </a:prstGeom>
            </p:spPr>
          </p:pic>
          <p:pic>
            <p:nvPicPr>
              <p:cNvPr id="12" name="Picture 11"/>
              <p:cNvPicPr>
                <a:picLocks noChangeAspect="1"/>
              </p:cNvPicPr>
              <p:nvPr/>
            </p:nvPicPr>
            <p:blipFill>
              <a:blip r:embed="rId3"/>
              <a:stretch>
                <a:fillRect/>
              </a:stretch>
            </p:blipFill>
            <p:spPr>
              <a:xfrm>
                <a:off x="7056326" y="3521963"/>
                <a:ext cx="749873" cy="91448"/>
              </a:xfrm>
              <a:prstGeom prst="rect">
                <a:avLst/>
              </a:prstGeom>
            </p:spPr>
          </p:pic>
          <p:pic>
            <p:nvPicPr>
              <p:cNvPr id="13" name="Picture 12"/>
              <p:cNvPicPr>
                <a:picLocks noChangeAspect="1"/>
              </p:cNvPicPr>
              <p:nvPr/>
            </p:nvPicPr>
            <p:blipFill>
              <a:blip r:embed="rId3"/>
              <a:stretch>
                <a:fillRect/>
              </a:stretch>
            </p:blipFill>
            <p:spPr>
              <a:xfrm>
                <a:off x="7056325" y="3347454"/>
                <a:ext cx="749873" cy="91448"/>
              </a:xfrm>
              <a:prstGeom prst="rect">
                <a:avLst/>
              </a:prstGeom>
            </p:spPr>
          </p:pic>
        </p:grpSp>
        <p:pic>
          <p:nvPicPr>
            <p:cNvPr id="15" name="Picture 14"/>
            <p:cNvPicPr>
              <a:picLocks noChangeAspect="1"/>
            </p:cNvPicPr>
            <p:nvPr/>
          </p:nvPicPr>
          <p:blipFill>
            <a:blip r:embed="rId4"/>
            <a:stretch>
              <a:fillRect/>
            </a:stretch>
          </p:blipFill>
          <p:spPr>
            <a:xfrm>
              <a:off x="3277307" y="1404452"/>
              <a:ext cx="885117" cy="1020042"/>
            </a:xfrm>
            <a:prstGeom prst="rect">
              <a:avLst/>
            </a:prstGeom>
          </p:spPr>
        </p:pic>
      </p:grpSp>
      <p:sp>
        <p:nvSpPr>
          <p:cNvPr id="16" name="TextBox 15"/>
          <p:cNvSpPr txBox="1"/>
          <p:nvPr/>
        </p:nvSpPr>
        <p:spPr>
          <a:xfrm>
            <a:off x="8764049" y="5671959"/>
            <a:ext cx="840828" cy="923330"/>
          </a:xfrm>
          <a:prstGeom prst="rect">
            <a:avLst/>
          </a:prstGeom>
          <a:noFill/>
        </p:spPr>
        <p:txBody>
          <a:bodyPr wrap="square" rtlCol="1">
            <a:spAutoFit/>
          </a:bodyPr>
          <a:lstStyle/>
          <a:p>
            <a:pPr algn="ctr"/>
            <a:r>
              <a:rPr lang="en-US"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3</a:t>
            </a:r>
            <a:endParaRPr lang="fa-IR"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sp>
        <p:nvSpPr>
          <p:cNvPr id="17" name="TextBox 16"/>
          <p:cNvSpPr txBox="1"/>
          <p:nvPr/>
        </p:nvSpPr>
        <p:spPr>
          <a:xfrm>
            <a:off x="1996346" y="5887570"/>
            <a:ext cx="7092118" cy="584775"/>
          </a:xfrm>
          <a:prstGeom prst="rect">
            <a:avLst/>
          </a:prstGeom>
          <a:noFill/>
        </p:spPr>
        <p:txBody>
          <a:bodyPr wrap="square" rtlCol="1">
            <a:spAutoFit/>
          </a:bodyPr>
          <a:lstStyle/>
          <a:p>
            <a:pPr algn="ctr" rtl="1"/>
            <a:r>
              <a:rPr lang="fa-IR" sz="1600" b="1" dirty="0">
                <a:cs typeface="B Nazanin" panose="00000400000000000000" pitchFamily="2" charset="-78"/>
              </a:rPr>
              <a:t>در این صفحه مشخصات فردی شما نمایش داده میشود (کد ملی،تاریخ تولد و ...)</a:t>
            </a:r>
          </a:p>
          <a:p>
            <a:pPr algn="ctr" rtl="1"/>
            <a:r>
              <a:rPr lang="fa-IR" sz="1600" b="1" dirty="0">
                <a:cs typeface="B Nazanin" panose="00000400000000000000" pitchFamily="2" charset="-78"/>
              </a:rPr>
              <a:t>و برای شروع ارزشیابی و پر کردن فرم  مورد نظر خود بر روی گزینه </a:t>
            </a:r>
            <a:r>
              <a:rPr lang="fa-IR" sz="1600" b="1" u="sng" dirty="0">
                <a:cs typeface="B Nazanin" panose="00000400000000000000" pitchFamily="2" charset="-78"/>
              </a:rPr>
              <a:t>ثبت ارزیابی </a:t>
            </a:r>
            <a:r>
              <a:rPr lang="fa-IR" sz="1600" b="1" dirty="0">
                <a:cs typeface="B Nazanin" panose="00000400000000000000" pitchFamily="2" charset="-78"/>
              </a:rPr>
              <a:t>کلیک کنید </a:t>
            </a:r>
          </a:p>
        </p:txBody>
      </p:sp>
    </p:spTree>
    <p:extLst>
      <p:ext uri="{BB962C8B-B14F-4D97-AF65-F5344CB8AC3E}">
        <p14:creationId xmlns:p14="http://schemas.microsoft.com/office/powerpoint/2010/main" val="1305689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411715" y="1036893"/>
            <a:ext cx="5191976" cy="584775"/>
          </a:xfrm>
          <a:prstGeom prst="rect">
            <a:avLst/>
          </a:prstGeom>
          <a:noFill/>
        </p:spPr>
        <p:txBody>
          <a:bodyPr wrap="square" rtlCol="1">
            <a:spAutoFit/>
          </a:bodyPr>
          <a:lstStyle/>
          <a:p>
            <a:pPr algn="ctr" rtl="1"/>
            <a:r>
              <a:rPr lang="fa-IR" sz="1600" b="1" dirty="0">
                <a:cs typeface="B Nazanin" panose="00000400000000000000" pitchFamily="2" charset="-78"/>
              </a:rPr>
              <a:t>سپس سال مورد نظر ارزشیابی خود را انتخاب بکنید تا بتوانید فرم خود را مشاهده بکنید </a:t>
            </a:r>
          </a:p>
        </p:txBody>
      </p:sp>
      <p:sp>
        <p:nvSpPr>
          <p:cNvPr id="4" name="TextBox 3"/>
          <p:cNvSpPr txBox="1"/>
          <p:nvPr/>
        </p:nvSpPr>
        <p:spPr>
          <a:xfrm>
            <a:off x="6425554" y="129939"/>
            <a:ext cx="840828" cy="923330"/>
          </a:xfrm>
          <a:prstGeom prst="rect">
            <a:avLst/>
          </a:prstGeom>
          <a:noFill/>
        </p:spPr>
        <p:txBody>
          <a:bodyPr wrap="square" rtlCol="1">
            <a:spAutoFit/>
          </a:bodyPr>
          <a:lstStyle/>
          <a:p>
            <a:pPr algn="ctr"/>
            <a:r>
              <a:rPr lang="en-US"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4</a:t>
            </a:r>
            <a:endParaRPr lang="fa-IR" sz="5400" b="1" dirty="0">
              <a:ln w="12700">
                <a:solidFill>
                  <a:schemeClr val="accent1">
                    <a:lumMod val="50000"/>
                  </a:schemeClr>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ndParaRPr>
          </a:p>
        </p:txBody>
      </p:sp>
      <p:grpSp>
        <p:nvGrpSpPr>
          <p:cNvPr id="13" name="Group 12"/>
          <p:cNvGrpSpPr/>
          <p:nvPr/>
        </p:nvGrpSpPr>
        <p:grpSpPr>
          <a:xfrm>
            <a:off x="866951" y="129939"/>
            <a:ext cx="3484760" cy="1553017"/>
            <a:chOff x="890954" y="351692"/>
            <a:chExt cx="3413865" cy="1781739"/>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35436" t="3948" r="35310" b="13054"/>
            <a:stretch/>
          </p:blipFill>
          <p:spPr>
            <a:xfrm>
              <a:off x="890954" y="351692"/>
              <a:ext cx="3413865" cy="1781739"/>
            </a:xfrm>
            <a:prstGeom prst="rect">
              <a:avLst/>
            </a:prstGeom>
          </p:spPr>
        </p:pic>
        <p:pic>
          <p:nvPicPr>
            <p:cNvPr id="5" name="Picture 4"/>
            <p:cNvPicPr>
              <a:picLocks noChangeAspect="1"/>
            </p:cNvPicPr>
            <p:nvPr/>
          </p:nvPicPr>
          <p:blipFill>
            <a:blip r:embed="rId3"/>
            <a:stretch>
              <a:fillRect/>
            </a:stretch>
          </p:blipFill>
          <p:spPr>
            <a:xfrm>
              <a:off x="1336431" y="844062"/>
              <a:ext cx="1301262" cy="1289369"/>
            </a:xfrm>
            <a:prstGeom prst="rect">
              <a:avLst/>
            </a:prstGeom>
          </p:spPr>
        </p:pic>
      </p:grpSp>
      <p:sp>
        <p:nvSpPr>
          <p:cNvPr id="14" name="Rectangle 13"/>
          <p:cNvSpPr/>
          <p:nvPr/>
        </p:nvSpPr>
        <p:spPr>
          <a:xfrm>
            <a:off x="9335646" y="2394104"/>
            <a:ext cx="590225" cy="923330"/>
          </a:xfrm>
          <a:prstGeom prst="rect">
            <a:avLst/>
          </a:prstGeom>
        </p:spPr>
        <p:txBody>
          <a:bodyPr wrap="none">
            <a:spAutoFit/>
          </a:bodyPr>
          <a:lstStyle/>
          <a:p>
            <a:pPr lvl="0" algn="ctr"/>
            <a:r>
              <a:rPr lang="en-US"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rPr>
              <a:t>5</a:t>
            </a:r>
            <a:endParaRPr lang="fa-IR"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endParaRPr>
          </a:p>
        </p:txBody>
      </p:sp>
      <p:grpSp>
        <p:nvGrpSpPr>
          <p:cNvPr id="20" name="Group 19"/>
          <p:cNvGrpSpPr/>
          <p:nvPr/>
        </p:nvGrpSpPr>
        <p:grpSpPr>
          <a:xfrm>
            <a:off x="324853" y="1864895"/>
            <a:ext cx="7543799" cy="4632157"/>
            <a:chOff x="614288" y="2006678"/>
            <a:chExt cx="7087232" cy="4211053"/>
          </a:xfrm>
        </p:grpSpPr>
        <p:pic>
          <p:nvPicPr>
            <p:cNvPr id="12" name="Picture 11"/>
            <p:cNvPicPr>
              <a:picLocks noChangeAspect="1"/>
            </p:cNvPicPr>
            <p:nvPr/>
          </p:nvPicPr>
          <p:blipFill>
            <a:blip r:embed="rId4"/>
            <a:stretch>
              <a:fillRect/>
            </a:stretch>
          </p:blipFill>
          <p:spPr>
            <a:xfrm>
              <a:off x="614288" y="2006678"/>
              <a:ext cx="7087232" cy="4211053"/>
            </a:xfrm>
            <a:prstGeom prst="rect">
              <a:avLst/>
            </a:prstGeom>
          </p:spPr>
        </p:pic>
        <p:grpSp>
          <p:nvGrpSpPr>
            <p:cNvPr id="17" name="Group 16"/>
            <p:cNvGrpSpPr/>
            <p:nvPr/>
          </p:nvGrpSpPr>
          <p:grpSpPr>
            <a:xfrm>
              <a:off x="4351711" y="4981074"/>
              <a:ext cx="2602542" cy="601579"/>
              <a:chOff x="4351711" y="4920916"/>
              <a:chExt cx="2602542" cy="601579"/>
            </a:xfrm>
          </p:grpSpPr>
          <p:sp>
            <p:nvSpPr>
              <p:cNvPr id="15" name="Rectangle 14"/>
              <p:cNvSpPr/>
              <p:nvPr/>
            </p:nvSpPr>
            <p:spPr>
              <a:xfrm>
                <a:off x="6256421" y="4920916"/>
                <a:ext cx="589547" cy="120316"/>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6" name="Rectangle 15"/>
              <p:cNvSpPr/>
              <p:nvPr/>
            </p:nvSpPr>
            <p:spPr>
              <a:xfrm>
                <a:off x="4351711" y="5426242"/>
                <a:ext cx="2602542" cy="9625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grpSp>
      <p:sp>
        <p:nvSpPr>
          <p:cNvPr id="19" name="Rectangle 18"/>
          <p:cNvSpPr/>
          <p:nvPr/>
        </p:nvSpPr>
        <p:spPr>
          <a:xfrm>
            <a:off x="8241116" y="3344931"/>
            <a:ext cx="2725149" cy="1569660"/>
          </a:xfrm>
          <a:prstGeom prst="rect">
            <a:avLst/>
          </a:prstGeom>
        </p:spPr>
        <p:txBody>
          <a:bodyPr wrap="square">
            <a:spAutoFit/>
          </a:bodyPr>
          <a:lstStyle/>
          <a:p>
            <a:pPr lvl="0" algn="ctr" rtl="1"/>
            <a:r>
              <a:rPr lang="fa-IR" sz="1600" b="1" dirty="0">
                <a:solidFill>
                  <a:prstClr val="black"/>
                </a:solidFill>
                <a:cs typeface="B Nazanin" panose="00000400000000000000" pitchFamily="2" charset="-78"/>
              </a:rPr>
              <a:t>«فرم ارزشیابی»</a:t>
            </a:r>
          </a:p>
          <a:p>
            <a:pPr lvl="0" algn="ctr" rtl="1"/>
            <a:r>
              <a:rPr lang="fa-IR" sz="1600" b="1" dirty="0">
                <a:solidFill>
                  <a:prstClr val="black"/>
                </a:solidFill>
                <a:cs typeface="B Nazanin" panose="00000400000000000000" pitchFamily="2" charset="-78"/>
              </a:rPr>
              <a:t>که شامل مشخصات شما به عنوان ارزیابی شونده نمایش داده میشود</a:t>
            </a:r>
          </a:p>
          <a:p>
            <a:pPr lvl="0" algn="ctr" rtl="1"/>
            <a:r>
              <a:rPr lang="fa-IR" sz="1600" b="1" dirty="0">
                <a:solidFill>
                  <a:prstClr val="black"/>
                </a:solidFill>
                <a:cs typeface="B Nazanin" panose="00000400000000000000" pitchFamily="2" charset="-78"/>
              </a:rPr>
              <a:t> </a:t>
            </a:r>
          </a:p>
          <a:p>
            <a:pPr lvl="0" algn="ctr" rtl="1"/>
            <a:r>
              <a:rPr lang="fa-IR" sz="1600" b="1" dirty="0">
                <a:solidFill>
                  <a:prstClr val="black"/>
                </a:solidFill>
                <a:cs typeface="B Nazanin" panose="00000400000000000000" pitchFamily="2" charset="-78"/>
              </a:rPr>
              <a:t>و مشخصات ارزیابی کننده که  بعد از ارجاع و تایید قرار میگیرد   </a:t>
            </a:r>
          </a:p>
        </p:txBody>
      </p:sp>
    </p:spTree>
    <p:extLst>
      <p:ext uri="{BB962C8B-B14F-4D97-AF65-F5344CB8AC3E}">
        <p14:creationId xmlns:p14="http://schemas.microsoft.com/office/powerpoint/2010/main" val="241884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0973" y="146197"/>
            <a:ext cx="11622163" cy="3643750"/>
          </a:xfrm>
          <a:prstGeom prst="rect">
            <a:avLst/>
          </a:prstGeom>
        </p:spPr>
      </p:pic>
      <p:sp>
        <p:nvSpPr>
          <p:cNvPr id="7" name="Rectangle 6"/>
          <p:cNvSpPr/>
          <p:nvPr/>
        </p:nvSpPr>
        <p:spPr>
          <a:xfrm>
            <a:off x="6160168" y="926432"/>
            <a:ext cx="5522495" cy="445168"/>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8" name="TextBox 7"/>
          <p:cNvSpPr txBox="1"/>
          <p:nvPr/>
        </p:nvSpPr>
        <p:spPr>
          <a:xfrm>
            <a:off x="287832" y="3906005"/>
            <a:ext cx="11394831" cy="2185214"/>
          </a:xfrm>
          <a:prstGeom prst="rect">
            <a:avLst/>
          </a:prstGeom>
          <a:noFill/>
        </p:spPr>
        <p:txBody>
          <a:bodyPr wrap="square" rtlCol="1">
            <a:spAutoFit/>
          </a:bodyPr>
          <a:lstStyle/>
          <a:p>
            <a:pPr algn="ctr" rtl="1"/>
            <a:r>
              <a:rPr lang="fa-IR" sz="1600" b="1" dirty="0">
                <a:cs typeface="B Nazanin" panose="00000400000000000000" pitchFamily="2" charset="-78"/>
              </a:rPr>
              <a:t>مجموع امتیاز در هر سطح ارزیابی 100 میباشد که 50 امتیاز مربوط به شاخصهای اختصاصی و 50 امتیاز</a:t>
            </a:r>
          </a:p>
          <a:p>
            <a:pPr algn="ctr" rtl="1"/>
            <a:r>
              <a:rPr lang="fa-IR" sz="1600" b="1" dirty="0">
                <a:cs typeface="B Nazanin" panose="00000400000000000000" pitchFamily="2" charset="-78"/>
              </a:rPr>
              <a:t>مربوط به شاخصهای عمومی است</a:t>
            </a:r>
          </a:p>
          <a:p>
            <a:pPr algn="ctr" rtl="1"/>
            <a:endParaRPr lang="fa-IR" sz="1600" b="1" dirty="0">
              <a:cs typeface="B Nazanin" panose="00000400000000000000" pitchFamily="2" charset="-78"/>
            </a:endParaRPr>
          </a:p>
          <a:p>
            <a:pPr algn="ctr" rtl="1"/>
            <a:r>
              <a:rPr lang="fa-IR" sz="1600" b="1" dirty="0">
                <a:cs typeface="B Nazanin" panose="00000400000000000000" pitchFamily="2" charset="-78"/>
              </a:rPr>
              <a:t>در انتهای فرم دو بخش </a:t>
            </a:r>
            <a:r>
              <a:rPr lang="fa-IR" sz="1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cs typeface="B Nazanin" panose="00000400000000000000" pitchFamily="2" charset="-78"/>
              </a:rPr>
              <a:t>{</a:t>
            </a:r>
            <a:r>
              <a:rPr lang="fa-IR" sz="1600" b="1" u="sng" dirty="0">
                <a:cs typeface="B Nazanin" panose="00000400000000000000" pitchFamily="2" charset="-78"/>
              </a:rPr>
              <a:t>شاخص های اختصاصی و شاخص های عمومی </a:t>
            </a:r>
            <a:r>
              <a:rPr lang="fa-IR" sz="1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cs typeface="B Nazanin" panose="00000400000000000000" pitchFamily="2" charset="-78"/>
              </a:rPr>
              <a:t>}  </a:t>
            </a:r>
            <a:r>
              <a:rPr lang="fa-IR" sz="1600" b="1" dirty="0">
                <a:cs typeface="B Nazanin" panose="00000400000000000000" pitchFamily="2" charset="-78"/>
              </a:rPr>
              <a:t>قرار گرفته</a:t>
            </a:r>
          </a:p>
          <a:p>
            <a:pPr algn="ctr" rtl="1"/>
            <a:r>
              <a:rPr lang="fa-IR" sz="1600" b="1" dirty="0">
                <a:cs typeface="B Nazanin" panose="00000400000000000000" pitchFamily="2" charset="-78"/>
              </a:rPr>
              <a:t>برای پر کردن نمرات وارد بخش مورد نظر میشود </a:t>
            </a:r>
          </a:p>
          <a:p>
            <a:pPr algn="ctr" rtl="1"/>
            <a:endParaRPr lang="fa-IR" sz="1600" b="1" dirty="0">
              <a:cs typeface="B Nazanin" panose="00000400000000000000" pitchFamily="2" charset="-78"/>
            </a:endParaRPr>
          </a:p>
          <a:p>
            <a:pPr algn="ctr" rtl="1"/>
            <a:r>
              <a:rPr lang="fa-IR" sz="2400" b="1" dirty="0">
                <a:solidFill>
                  <a:schemeClr val="accent1">
                    <a:lumMod val="75000"/>
                  </a:schemeClr>
                </a:solidFill>
                <a:cs typeface="B Nazanin" panose="00000400000000000000" pitchFamily="2" charset="-78"/>
              </a:rPr>
              <a:t>*</a:t>
            </a:r>
            <a:r>
              <a:rPr lang="fa-IR" sz="1600" b="1" dirty="0">
                <a:cs typeface="B Nazanin" panose="00000400000000000000" pitchFamily="2" charset="-78"/>
              </a:rPr>
              <a:t>در تصویر بالا در بخش شاخص های اختصاصی وارد شدیم </a:t>
            </a:r>
          </a:p>
          <a:p>
            <a:pPr algn="ctr" rtl="1"/>
            <a:r>
              <a:rPr lang="fa-IR" sz="1600" b="1" dirty="0">
                <a:cs typeface="B Nazanin" panose="00000400000000000000" pitchFamily="2" charset="-78"/>
              </a:rPr>
              <a:t>همانگونه که مشاهده میکنید چهار دکمه برای عملیات های زیر داریم </a:t>
            </a:r>
          </a:p>
        </p:txBody>
      </p:sp>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84022" y="6185352"/>
            <a:ext cx="5574324" cy="490742"/>
          </a:xfrm>
          <a:prstGeom prst="rect">
            <a:avLst/>
          </a:prstGeom>
        </p:spPr>
      </p:pic>
      <p:sp>
        <p:nvSpPr>
          <p:cNvPr id="11" name="Rectangle 10"/>
          <p:cNvSpPr/>
          <p:nvPr/>
        </p:nvSpPr>
        <p:spPr>
          <a:xfrm>
            <a:off x="9159973" y="4667298"/>
            <a:ext cx="590225" cy="923330"/>
          </a:xfrm>
          <a:prstGeom prst="rect">
            <a:avLst/>
          </a:prstGeom>
        </p:spPr>
        <p:txBody>
          <a:bodyPr wrap="none">
            <a:spAutoFit/>
          </a:bodyPr>
          <a:lstStyle/>
          <a:p>
            <a:pPr lvl="0" algn="ctr"/>
            <a:r>
              <a:rPr lang="en-US"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rPr>
              <a:t>6</a:t>
            </a:r>
            <a:endParaRPr lang="fa-IR"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endParaRPr>
          </a:p>
        </p:txBody>
      </p:sp>
    </p:spTree>
    <p:extLst>
      <p:ext uri="{BB962C8B-B14F-4D97-AF65-F5344CB8AC3E}">
        <p14:creationId xmlns:p14="http://schemas.microsoft.com/office/powerpoint/2010/main" val="2698191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62236" t="16572" r="595" b="10473"/>
          <a:stretch/>
        </p:blipFill>
        <p:spPr>
          <a:xfrm>
            <a:off x="8601494" y="228201"/>
            <a:ext cx="2702121" cy="466927"/>
          </a:xfrm>
          <a:prstGeom prst="rect">
            <a:avLst/>
          </a:prstGeom>
        </p:spPr>
      </p:pic>
      <p:sp>
        <p:nvSpPr>
          <p:cNvPr id="3" name="Rectangle 2"/>
          <p:cNvSpPr/>
          <p:nvPr/>
        </p:nvSpPr>
        <p:spPr>
          <a:xfrm>
            <a:off x="11480836" y="0"/>
            <a:ext cx="590225" cy="923330"/>
          </a:xfrm>
          <a:prstGeom prst="rect">
            <a:avLst/>
          </a:prstGeom>
        </p:spPr>
        <p:txBody>
          <a:bodyPr wrap="none">
            <a:spAutoFit/>
          </a:bodyPr>
          <a:lstStyle/>
          <a:p>
            <a:pPr lvl="0" algn="ctr"/>
            <a:r>
              <a:rPr lang="en-US"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rPr>
              <a:t>7</a:t>
            </a:r>
            <a:endParaRPr lang="fa-IR"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endParaRPr>
          </a:p>
        </p:txBody>
      </p:sp>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l="48785" t="5469" b="81570"/>
          <a:stretch/>
        </p:blipFill>
        <p:spPr>
          <a:xfrm>
            <a:off x="374423" y="107061"/>
            <a:ext cx="2719651" cy="690188"/>
          </a:xfrm>
          <a:prstGeom prst="rect">
            <a:avLst/>
          </a:prstGeom>
        </p:spPr>
      </p:pic>
      <p:sp>
        <p:nvSpPr>
          <p:cNvPr id="5" name="TextBox 4"/>
          <p:cNvSpPr txBox="1"/>
          <p:nvPr/>
        </p:nvSpPr>
        <p:spPr>
          <a:xfrm>
            <a:off x="3583738" y="281487"/>
            <a:ext cx="3926553" cy="307777"/>
          </a:xfrm>
          <a:prstGeom prst="rect">
            <a:avLst/>
          </a:prstGeom>
          <a:noFill/>
        </p:spPr>
        <p:txBody>
          <a:bodyPr wrap="square" rtlCol="1">
            <a:spAutoFit/>
          </a:bodyPr>
          <a:lstStyle/>
          <a:p>
            <a:pPr algn="ctr" rtl="1"/>
            <a:r>
              <a:rPr lang="fa-IR" sz="1400" b="1" dirty="0">
                <a:cs typeface="B Nazanin" panose="00000400000000000000" pitchFamily="2" charset="-78"/>
              </a:rPr>
              <a:t>در این بخش  شرح وظیفه و عنوان شاخص خود را وارد میکنید </a:t>
            </a:r>
          </a:p>
        </p:txBody>
      </p:sp>
      <p:sp>
        <p:nvSpPr>
          <p:cNvPr id="7" name="TextBox 6"/>
          <p:cNvSpPr txBox="1"/>
          <p:nvPr/>
        </p:nvSpPr>
        <p:spPr>
          <a:xfrm>
            <a:off x="6284605" y="1085673"/>
            <a:ext cx="2451371" cy="1077218"/>
          </a:xfrm>
          <a:prstGeom prst="rect">
            <a:avLst/>
          </a:prstGeom>
          <a:noFill/>
        </p:spPr>
        <p:txBody>
          <a:bodyPr wrap="square" rtlCol="1">
            <a:spAutoFit/>
          </a:bodyPr>
          <a:lstStyle/>
          <a:p>
            <a:pPr algn="ctr" rtl="1"/>
            <a:r>
              <a:rPr lang="fa-IR" sz="1600" b="1" u="sng" dirty="0">
                <a:solidFill>
                  <a:schemeClr val="accent1">
                    <a:lumMod val="75000"/>
                  </a:schemeClr>
                </a:solidFill>
                <a:cs typeface="B Nazanin" panose="00000400000000000000" pitchFamily="2" charset="-78"/>
              </a:rPr>
              <a:t>بخش واحد سنجش</a:t>
            </a:r>
          </a:p>
          <a:p>
            <a:pPr algn="ctr" rtl="1"/>
            <a:r>
              <a:rPr lang="fa-IR" sz="1600" b="1" dirty="0">
                <a:cs typeface="B Nazanin" panose="00000400000000000000" pitchFamily="2" charset="-78"/>
              </a:rPr>
              <a:t>در این بخش واحد مورد نظر خود انتخاب میکنیم که شامل درصد، مورد و...میشود  </a:t>
            </a:r>
          </a:p>
        </p:txBody>
      </p:sp>
      <p:sp>
        <p:nvSpPr>
          <p:cNvPr id="16" name="TextBox 15"/>
          <p:cNvSpPr txBox="1"/>
          <p:nvPr/>
        </p:nvSpPr>
        <p:spPr>
          <a:xfrm>
            <a:off x="6177723" y="2770499"/>
            <a:ext cx="2840344" cy="954107"/>
          </a:xfrm>
          <a:prstGeom prst="rect">
            <a:avLst/>
          </a:prstGeom>
          <a:noFill/>
        </p:spPr>
        <p:txBody>
          <a:bodyPr wrap="square" rtlCol="1">
            <a:spAutoFit/>
          </a:bodyPr>
          <a:lstStyle/>
          <a:p>
            <a:pPr algn="ctr" rtl="1"/>
            <a:r>
              <a:rPr lang="fa-IR" sz="1400" b="1" dirty="0">
                <a:cs typeface="B Nazanin" panose="00000400000000000000" pitchFamily="2" charset="-78"/>
              </a:rPr>
              <a:t>در این قسمت </a:t>
            </a:r>
            <a:r>
              <a:rPr lang="fa-IR" sz="1400" b="1" u="sng" dirty="0">
                <a:solidFill>
                  <a:schemeClr val="accent1">
                    <a:lumMod val="75000"/>
                  </a:schemeClr>
                </a:solidFill>
                <a:cs typeface="B Nazanin" panose="00000400000000000000" pitchFamily="2" charset="-78"/>
              </a:rPr>
              <a:t>هدف مورد انتظار </a:t>
            </a:r>
            <a:r>
              <a:rPr lang="fa-IR" sz="1400" b="1" dirty="0">
                <a:cs typeface="B Nazanin" panose="00000400000000000000" pitchFamily="2" charset="-78"/>
              </a:rPr>
              <a:t>را بر اساس واحد سنجش تکمیل میکنیم </a:t>
            </a:r>
          </a:p>
          <a:p>
            <a:pPr algn="ctr" rtl="1"/>
            <a:r>
              <a:rPr lang="fa-IR" sz="1400" b="1" dirty="0">
                <a:cs typeface="B Nazanin" panose="00000400000000000000" pitchFamily="2" charset="-78"/>
              </a:rPr>
              <a:t>به طور مثال: اگر درصد را انتخاب کردید هدف مورد انتظار را از «100درصد» وارد کنید </a:t>
            </a:r>
          </a:p>
        </p:txBody>
      </p:sp>
      <p:sp>
        <p:nvSpPr>
          <p:cNvPr id="17" name="TextBox 16"/>
          <p:cNvSpPr txBox="1"/>
          <p:nvPr/>
        </p:nvSpPr>
        <p:spPr>
          <a:xfrm>
            <a:off x="6216914" y="4061310"/>
            <a:ext cx="2715879" cy="954107"/>
          </a:xfrm>
          <a:prstGeom prst="rect">
            <a:avLst/>
          </a:prstGeom>
          <a:noFill/>
        </p:spPr>
        <p:txBody>
          <a:bodyPr wrap="square" rtlCol="1">
            <a:spAutoFit/>
          </a:bodyPr>
          <a:lstStyle/>
          <a:p>
            <a:pPr algn="ctr" rtl="1"/>
            <a:r>
              <a:rPr lang="fa-IR" sz="1400" b="1" dirty="0">
                <a:cs typeface="B Nazanin" panose="00000400000000000000" pitchFamily="2" charset="-78"/>
              </a:rPr>
              <a:t>در بخش </a:t>
            </a:r>
            <a:r>
              <a:rPr lang="fa-IR" sz="1400" b="1" u="sng" dirty="0">
                <a:solidFill>
                  <a:schemeClr val="accent1">
                    <a:lumMod val="75000"/>
                  </a:schemeClr>
                </a:solidFill>
                <a:cs typeface="B Nazanin" panose="00000400000000000000" pitchFamily="2" charset="-78"/>
              </a:rPr>
              <a:t>حداکثر امتیاز</a:t>
            </a:r>
            <a:r>
              <a:rPr lang="fa-IR" sz="1400" b="1" dirty="0">
                <a:cs typeface="B Nazanin" panose="00000400000000000000" pitchFamily="2" charset="-78"/>
              </a:rPr>
              <a:t> نمره شاخص وارد شده را وارد میکنیم </a:t>
            </a:r>
          </a:p>
          <a:p>
            <a:pPr algn="ctr" rtl="1"/>
            <a:r>
              <a:rPr lang="fa-IR" sz="1400" b="1" dirty="0">
                <a:solidFill>
                  <a:schemeClr val="accent1">
                    <a:lumMod val="75000"/>
                  </a:schemeClr>
                </a:solidFill>
                <a:cs typeface="B Nazanin" panose="00000400000000000000" pitchFamily="2" charset="-78"/>
              </a:rPr>
              <a:t>* </a:t>
            </a:r>
            <a:r>
              <a:rPr lang="fa-IR" sz="1400" b="1" dirty="0">
                <a:cs typeface="B Nazanin" panose="00000400000000000000" pitchFamily="2" charset="-78"/>
              </a:rPr>
              <a:t>نکته :مجموع نمرات وارد شده در این بخش نباید از 50 بیشتر بشود </a:t>
            </a:r>
          </a:p>
        </p:txBody>
      </p:sp>
      <p:pic>
        <p:nvPicPr>
          <p:cNvPr id="20" name="Picture 19"/>
          <p:cNvPicPr>
            <a:picLocks noChangeAspect="1"/>
          </p:cNvPicPr>
          <p:nvPr/>
        </p:nvPicPr>
        <p:blipFill rotWithShape="1">
          <a:blip r:embed="rId4">
            <a:extLst>
              <a:ext uri="{28A0092B-C50C-407E-A947-70E740481C1C}">
                <a14:useLocalDpi xmlns:a14="http://schemas.microsoft.com/office/drawing/2010/main" val="0"/>
              </a:ext>
            </a:extLst>
          </a:blip>
          <a:srcRect l="26519" t="33110" r="25176" b="41495"/>
          <a:stretch/>
        </p:blipFill>
        <p:spPr>
          <a:xfrm>
            <a:off x="32424" y="869013"/>
            <a:ext cx="5509685" cy="1810392"/>
          </a:xfrm>
          <a:prstGeom prst="rect">
            <a:avLst/>
          </a:prstGeom>
        </p:spPr>
      </p:pic>
      <p:pic>
        <p:nvPicPr>
          <p:cNvPr id="21" name="Picture 20"/>
          <p:cNvPicPr>
            <a:picLocks noChangeAspect="1"/>
          </p:cNvPicPr>
          <p:nvPr/>
        </p:nvPicPr>
        <p:blipFill rotWithShape="1">
          <a:blip r:embed="rId3">
            <a:extLst>
              <a:ext uri="{28A0092B-C50C-407E-A947-70E740481C1C}">
                <a14:useLocalDpi xmlns:a14="http://schemas.microsoft.com/office/drawing/2010/main" val="0"/>
              </a:ext>
            </a:extLst>
          </a:blip>
          <a:srcRect l="6145" t="24429" r="1103" b="37486"/>
          <a:stretch/>
        </p:blipFill>
        <p:spPr>
          <a:xfrm>
            <a:off x="60664" y="2782970"/>
            <a:ext cx="5481445" cy="2448250"/>
          </a:xfrm>
          <a:prstGeom prst="rect">
            <a:avLst/>
          </a:prstGeom>
        </p:spPr>
      </p:pic>
      <p:sp>
        <p:nvSpPr>
          <p:cNvPr id="28" name="Rounded Rectangular Callout 27"/>
          <p:cNvSpPr/>
          <p:nvPr/>
        </p:nvSpPr>
        <p:spPr>
          <a:xfrm>
            <a:off x="6134337" y="2607582"/>
            <a:ext cx="2798456" cy="1221181"/>
          </a:xfrm>
          <a:prstGeom prst="wedgeRoundRectCallout">
            <a:avLst>
              <a:gd name="adj1" fmla="val -71839"/>
              <a:gd name="adj2" fmla="val 1267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Rounded Rectangular Callout 28"/>
          <p:cNvSpPr/>
          <p:nvPr/>
        </p:nvSpPr>
        <p:spPr>
          <a:xfrm>
            <a:off x="6137860" y="3906279"/>
            <a:ext cx="2806789" cy="1207981"/>
          </a:xfrm>
          <a:prstGeom prst="wedgeRoundRectCallout">
            <a:avLst>
              <a:gd name="adj1" fmla="val -72184"/>
              <a:gd name="adj2" fmla="val -53323"/>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0" name="Rounded Rectangular Callout 29"/>
          <p:cNvSpPr/>
          <p:nvPr/>
        </p:nvSpPr>
        <p:spPr>
          <a:xfrm>
            <a:off x="6145825" y="1038687"/>
            <a:ext cx="2853918" cy="1138970"/>
          </a:xfrm>
          <a:prstGeom prst="wedgeRoundRectCallout">
            <a:avLst>
              <a:gd name="adj1" fmla="val -75042"/>
              <a:gd name="adj2" fmla="val -25547"/>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2" name="Rounded Rectangular Callout 31"/>
          <p:cNvSpPr/>
          <p:nvPr/>
        </p:nvSpPr>
        <p:spPr>
          <a:xfrm>
            <a:off x="5528346" y="5399025"/>
            <a:ext cx="3838353" cy="1183419"/>
          </a:xfrm>
          <a:prstGeom prst="wedgeRoundRectCallout">
            <a:avLst>
              <a:gd name="adj1" fmla="val -58676"/>
              <a:gd name="adj2" fmla="val -103680"/>
              <a:gd name="adj3" fmla="val 16667"/>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3" name="TextBox 32"/>
          <p:cNvSpPr txBox="1"/>
          <p:nvPr/>
        </p:nvSpPr>
        <p:spPr>
          <a:xfrm>
            <a:off x="5542109" y="5412893"/>
            <a:ext cx="3838353" cy="1169551"/>
          </a:xfrm>
          <a:prstGeom prst="rect">
            <a:avLst/>
          </a:prstGeom>
          <a:noFill/>
        </p:spPr>
        <p:txBody>
          <a:bodyPr wrap="square" rtlCol="1">
            <a:spAutoFit/>
          </a:bodyPr>
          <a:lstStyle/>
          <a:p>
            <a:pPr algn="ctr" rtl="1"/>
            <a:r>
              <a:rPr lang="fa-IR" sz="1400" b="1" dirty="0">
                <a:cs typeface="B Nazanin" panose="00000400000000000000" pitchFamily="2" charset="-78"/>
              </a:rPr>
              <a:t> در ستون </a:t>
            </a:r>
            <a:r>
              <a:rPr lang="fa-IR" sz="1400" b="1" u="sng" dirty="0">
                <a:solidFill>
                  <a:schemeClr val="accent1">
                    <a:lumMod val="75000"/>
                  </a:schemeClr>
                </a:solidFill>
                <a:cs typeface="B Nazanin" panose="00000400000000000000" pitchFamily="2" charset="-78"/>
              </a:rPr>
              <a:t>امتیاز معیارهای کیفیت و سرعت</a:t>
            </a:r>
            <a:r>
              <a:rPr lang="fa-IR" sz="1400" b="1" dirty="0">
                <a:cs typeface="B Nazanin" panose="00000400000000000000" pitchFamily="2" charset="-78"/>
              </a:rPr>
              <a:t>، هریک از شاخص ها با توجه به میزان کیفیت و سرعت انجام کار در مرحله دوم توسط ارزیابی کننده امتیازدهی می شود؛ به این صورت که به عملکرد خیلی ضعیف امتیاز "0"، ضعیف "1"، متوسط "2"، خوب "3"، خیلی خوب "4"و عالی "5" داده می شود</a:t>
            </a:r>
          </a:p>
        </p:txBody>
      </p:sp>
      <p:pic>
        <p:nvPicPr>
          <p:cNvPr id="34" name="Picture 33"/>
          <p:cNvPicPr>
            <a:picLocks noChangeAspect="1"/>
          </p:cNvPicPr>
          <p:nvPr/>
        </p:nvPicPr>
        <p:blipFill rotWithShape="1">
          <a:blip r:embed="rId5">
            <a:extLst>
              <a:ext uri="{28A0092B-C50C-407E-A947-70E740481C1C}">
                <a14:useLocalDpi xmlns:a14="http://schemas.microsoft.com/office/drawing/2010/main" val="0"/>
              </a:ext>
            </a:extLst>
          </a:blip>
          <a:srcRect t="27107"/>
          <a:stretch/>
        </p:blipFill>
        <p:spPr>
          <a:xfrm>
            <a:off x="60664" y="5334785"/>
            <a:ext cx="5239481" cy="374976"/>
          </a:xfrm>
          <a:prstGeom prst="rect">
            <a:avLst/>
          </a:prstGeom>
        </p:spPr>
      </p:pic>
      <p:sp>
        <p:nvSpPr>
          <p:cNvPr id="36" name="Rounded Rectangular Callout 35"/>
          <p:cNvSpPr/>
          <p:nvPr/>
        </p:nvSpPr>
        <p:spPr>
          <a:xfrm>
            <a:off x="265814" y="5818079"/>
            <a:ext cx="5034331" cy="634632"/>
          </a:xfrm>
          <a:prstGeom prst="wedgeRoundRectCallout">
            <a:avLst>
              <a:gd name="adj1" fmla="val 20971"/>
              <a:gd name="adj2" fmla="val -74558"/>
              <a:gd name="adj3" fmla="val 16667"/>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8" name="TextBox 37"/>
          <p:cNvSpPr txBox="1"/>
          <p:nvPr/>
        </p:nvSpPr>
        <p:spPr>
          <a:xfrm>
            <a:off x="374423" y="5867935"/>
            <a:ext cx="4925721" cy="584775"/>
          </a:xfrm>
          <a:prstGeom prst="rect">
            <a:avLst/>
          </a:prstGeom>
          <a:noFill/>
        </p:spPr>
        <p:txBody>
          <a:bodyPr wrap="square" rtlCol="1">
            <a:spAutoFit/>
          </a:bodyPr>
          <a:lstStyle/>
          <a:p>
            <a:pPr algn="ctr" rtl="1"/>
            <a:r>
              <a:rPr lang="fa-IR" sz="1600" b="1" dirty="0">
                <a:cs typeface="B Nazanin" panose="00000400000000000000" pitchFamily="2" charset="-78"/>
              </a:rPr>
              <a:t>بعد از تکمیل شاخص ها با استفاده از دکمه های انتهای صفحه میتوان به مرحله بعدی ارجاع داد و یا به صورت موقت اطلاعات را ثبت بکنیم </a:t>
            </a:r>
          </a:p>
        </p:txBody>
      </p:sp>
      <p:sp>
        <p:nvSpPr>
          <p:cNvPr id="8" name="Chevron 7"/>
          <p:cNvSpPr/>
          <p:nvPr/>
        </p:nvSpPr>
        <p:spPr>
          <a:xfrm>
            <a:off x="3174124" y="196671"/>
            <a:ext cx="409614" cy="49845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solidFill>
                <a:schemeClr val="tx1"/>
              </a:solidFill>
            </a:endParaRPr>
          </a:p>
        </p:txBody>
      </p:sp>
    </p:spTree>
    <p:extLst>
      <p:ext uri="{BB962C8B-B14F-4D97-AF65-F5344CB8AC3E}">
        <p14:creationId xmlns:p14="http://schemas.microsoft.com/office/powerpoint/2010/main" val="80149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103" y="516427"/>
            <a:ext cx="8691138" cy="5581557"/>
          </a:xfrm>
          <a:prstGeom prst="rect">
            <a:avLst/>
          </a:prstGeom>
        </p:spPr>
      </p:pic>
      <p:sp>
        <p:nvSpPr>
          <p:cNvPr id="9" name="Rectangle 8"/>
          <p:cNvSpPr/>
          <p:nvPr/>
        </p:nvSpPr>
        <p:spPr>
          <a:xfrm>
            <a:off x="11383539" y="0"/>
            <a:ext cx="590226" cy="923330"/>
          </a:xfrm>
          <a:prstGeom prst="rect">
            <a:avLst/>
          </a:prstGeom>
        </p:spPr>
        <p:txBody>
          <a:bodyPr wrap="none">
            <a:spAutoFit/>
          </a:bodyPr>
          <a:lstStyle/>
          <a:p>
            <a:r>
              <a:rPr lang="en-US" sz="5400" b="1" dirty="0">
                <a:ln w="12700">
                  <a:solidFill>
                    <a:schemeClr val="accent1">
                      <a:lumMod val="50000"/>
                    </a:schemeClr>
                  </a:solidFill>
                  <a:prstDash val="solid"/>
                </a:ln>
                <a:pattFill prst="pct50">
                  <a:fgClr>
                    <a:srgbClr val="5FCBEF"/>
                  </a:fgClr>
                  <a:bgClr>
                    <a:srgbClr val="5FCBEF">
                      <a:lumMod val="20000"/>
                      <a:lumOff val="80000"/>
                    </a:srgbClr>
                  </a:bgClr>
                </a:pattFill>
                <a:effectLst>
                  <a:outerShdw dist="38100" dir="2640000" algn="bl" rotWithShape="0">
                    <a:srgbClr val="5FCBEF"/>
                  </a:outerShdw>
                </a:effectLst>
              </a:rPr>
              <a:t>8</a:t>
            </a:r>
            <a:endParaRPr lang="fa-IR" dirty="0">
              <a:ln w="12700">
                <a:solidFill>
                  <a:schemeClr val="accent1">
                    <a:lumMod val="50000"/>
                  </a:schemeClr>
                </a:solidFill>
                <a:prstDash val="solid"/>
              </a:ln>
            </a:endParaRPr>
          </a:p>
        </p:txBody>
      </p:sp>
      <p:sp>
        <p:nvSpPr>
          <p:cNvPr id="6" name="Folded Corner 5"/>
          <p:cNvSpPr/>
          <p:nvPr/>
        </p:nvSpPr>
        <p:spPr>
          <a:xfrm>
            <a:off x="9047606" y="2420972"/>
            <a:ext cx="2768499" cy="2372245"/>
          </a:xfrm>
          <a:prstGeom prst="foldedCorner">
            <a:avLst/>
          </a:prstGeom>
          <a:solidFill>
            <a:schemeClr val="accent1">
              <a:lumMod val="20000"/>
              <a:lumOff val="80000"/>
            </a:schemeClr>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3" name="TextBox 2"/>
          <p:cNvSpPr txBox="1"/>
          <p:nvPr/>
        </p:nvSpPr>
        <p:spPr>
          <a:xfrm>
            <a:off x="9085256" y="2699153"/>
            <a:ext cx="2693198" cy="1815882"/>
          </a:xfrm>
          <a:prstGeom prst="rect">
            <a:avLst/>
          </a:prstGeom>
          <a:noFill/>
        </p:spPr>
        <p:txBody>
          <a:bodyPr wrap="square" rtlCol="1">
            <a:spAutoFit/>
          </a:bodyPr>
          <a:lstStyle/>
          <a:p>
            <a:pPr algn="ctr" rtl="1"/>
            <a:r>
              <a:rPr lang="fa-IR" sz="1600" b="1" dirty="0">
                <a:cs typeface="B Nazanin" panose="00000400000000000000" pitchFamily="2" charset="-78"/>
              </a:rPr>
              <a:t> </a:t>
            </a:r>
            <a:r>
              <a:rPr lang="fa-IR" sz="1600" b="1" dirty="0">
                <a:solidFill>
                  <a:schemeClr val="accent1">
                    <a:lumMod val="75000"/>
                  </a:schemeClr>
                </a:solidFill>
                <a:cs typeface="B Nazanin" panose="00000400000000000000" pitchFamily="2" charset="-78"/>
              </a:rPr>
              <a:t>* </a:t>
            </a:r>
            <a:r>
              <a:rPr lang="fa-IR" sz="1600" b="1" dirty="0">
                <a:cs typeface="B Nazanin" panose="00000400000000000000" pitchFamily="2" charset="-78"/>
              </a:rPr>
              <a:t>نکته : در گردش کار سال 1403 بعد از تایید توافق نامه سند در دست ارزیابی کننده واحد بایگانی خواهد شد و در تاریخ 12/1 بعد از تکمیل عوامل عمومی توسط خود شخص ارزیاب مستقیما به تایید کننده واحد ارجاع خواهد شد</a:t>
            </a:r>
          </a:p>
        </p:txBody>
      </p:sp>
    </p:spTree>
    <p:extLst>
      <p:ext uri="{BB962C8B-B14F-4D97-AF65-F5344CB8AC3E}">
        <p14:creationId xmlns:p14="http://schemas.microsoft.com/office/powerpoint/2010/main" val="5101012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514</TotalTime>
  <Words>433</Words>
  <Application>Microsoft Office PowerPoint</Application>
  <PresentationFormat>Widescreen</PresentationFormat>
  <Paragraphs>39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Wingdings 3</vt:lpstr>
      <vt:lpstr>Facet</vt:lpstr>
      <vt:lpstr>بسم الله الرحمن الرحیم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مائده فولادی</dc:creator>
  <cp:lastModifiedBy>زهره پرتوي فرد</cp:lastModifiedBy>
  <cp:revision>55</cp:revision>
  <dcterms:created xsi:type="dcterms:W3CDTF">2024-06-30T06:08:12Z</dcterms:created>
  <dcterms:modified xsi:type="dcterms:W3CDTF">2024-08-17T04:18:55Z</dcterms:modified>
</cp:coreProperties>
</file>